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263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1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2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823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4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9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8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5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4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159026"/>
            <a:ext cx="5938866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2EC28A-21A1-4493-90A8-415ADB0E0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9295" y="1066801"/>
            <a:ext cx="4612277" cy="2077328"/>
          </a:xfrm>
        </p:spPr>
        <p:txBody>
          <a:bodyPr>
            <a:normAutofit/>
          </a:bodyPr>
          <a:lstStyle/>
          <a:p>
            <a:r>
              <a:rPr lang="en-US" b="1"/>
              <a:t>Questionnaire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3F8D8-D083-4955-B7E2-7F46DBF98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4896" y="4876803"/>
            <a:ext cx="4241074" cy="1233323"/>
          </a:xfrm>
        </p:spPr>
        <p:txBody>
          <a:bodyPr anchor="t">
            <a:normAutofit/>
          </a:bodyPr>
          <a:lstStyle/>
          <a:p>
            <a:r>
              <a:rPr lang="en-US"/>
              <a:t>Chapter 15</a:t>
            </a:r>
          </a:p>
          <a:p>
            <a:r>
              <a:rPr lang="en-US" altLang="en-US"/>
              <a:t>Business Research Methods - William G. Zikmund</a:t>
            </a:r>
            <a:endParaRPr lang="en-US"/>
          </a:p>
          <a:p>
            <a:endParaRPr lang="en-US" dirty="0"/>
          </a:p>
        </p:txBody>
      </p:sp>
      <p:pic>
        <p:nvPicPr>
          <p:cNvPr id="1026" name="Picture 2" descr="7 Common Questionnaire Mistakes Market Researchers Should Avoid">
            <a:extLst>
              <a:ext uri="{FF2B5EF4-FFF2-40B4-BE49-F238E27FC236}">
                <a16:creationId xmlns:a16="http://schemas.microsoft.com/office/drawing/2014/main" id="{D6706394-71E9-451C-A459-C08860CD1A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6" r="7525" b="2"/>
          <a:stretch/>
        </p:blipFill>
        <p:spPr bwMode="auto">
          <a:xfrm>
            <a:off x="20" y="10"/>
            <a:ext cx="59388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31691" y="4237480"/>
            <a:ext cx="867485" cy="115439"/>
            <a:chOff x="8910933" y="1861308"/>
            <a:chExt cx="867485" cy="115439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16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6FB5-726D-4416-8915-31182E14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87" y="726755"/>
            <a:ext cx="11896626" cy="51101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Questionnaire Quality and Design: Basic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857E-71FC-448C-A979-29E1ACFB6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875934"/>
            <a:ext cx="10134600" cy="425531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What should be asked? </a:t>
            </a:r>
          </a:p>
          <a:p>
            <a:pPr marL="457200" indent="-457200">
              <a:buAutoNum type="arabicPeriod"/>
            </a:pPr>
            <a:r>
              <a:rPr lang="en-US" dirty="0"/>
              <a:t>How should questions be phrased? </a:t>
            </a:r>
          </a:p>
          <a:p>
            <a:pPr marL="457200" indent="-457200">
              <a:buAutoNum type="arabicPeriod"/>
            </a:pPr>
            <a:r>
              <a:rPr lang="en-US" dirty="0"/>
              <a:t>In what sequence should the questions be arranged? </a:t>
            </a:r>
          </a:p>
          <a:p>
            <a:pPr marL="457200" indent="-457200">
              <a:buAutoNum type="arabicPeriod"/>
            </a:pPr>
            <a:r>
              <a:rPr lang="en-US" dirty="0"/>
              <a:t>What questionnaire layout will best serve the research objectives? </a:t>
            </a:r>
          </a:p>
          <a:p>
            <a:pPr marL="457200" indent="-457200">
              <a:buAutoNum type="arabicPeriod"/>
            </a:pPr>
            <a:r>
              <a:rPr lang="en-US" dirty="0"/>
              <a:t>How should the questionnaire be pretested? Does the questionnaire need to be revised?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A07FD2-F673-47D0-A524-E0FA0A9F6FA9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1966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39053CF9-BA7F-445E-A564-E667431509B7}"/>
              </a:ext>
            </a:extLst>
          </p:cNvPr>
          <p:cNvSpPr/>
          <p:nvPr/>
        </p:nvSpPr>
        <p:spPr>
          <a:xfrm rot="20412414">
            <a:off x="982567" y="4303982"/>
            <a:ext cx="5039744" cy="1024764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Alternatives – totally exhaustive &amp; mutually exclusive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76FB5-726D-4416-8915-31182E14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6" y="723901"/>
            <a:ext cx="11896626" cy="51101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What should be asked?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A07FD2-F673-47D0-A524-E0FA0A9F6FA9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4CC75FF-3506-4A27-80FA-92E0EE601770}"/>
              </a:ext>
            </a:extLst>
          </p:cNvPr>
          <p:cNvSpPr/>
          <p:nvPr/>
        </p:nvSpPr>
        <p:spPr>
          <a:xfrm rot="20466838">
            <a:off x="26654" y="1559456"/>
            <a:ext cx="3714161" cy="78242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Questionnaire Relevancy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BABC1F03-B8A6-4694-9FBD-875D5FE06217}"/>
              </a:ext>
            </a:extLst>
          </p:cNvPr>
          <p:cNvSpPr/>
          <p:nvPr/>
        </p:nvSpPr>
        <p:spPr>
          <a:xfrm rot="20412414">
            <a:off x="2295412" y="1870533"/>
            <a:ext cx="3714161" cy="78242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Questionnaire Accuracy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A8C2758D-27B6-4D4E-8ED7-1450562B41CB}"/>
              </a:ext>
            </a:extLst>
          </p:cNvPr>
          <p:cNvSpPr/>
          <p:nvPr/>
        </p:nvSpPr>
        <p:spPr>
          <a:xfrm>
            <a:off x="6046946" y="1604620"/>
            <a:ext cx="4304908" cy="51101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Question Wording and Sequence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52F8FF6E-750A-4839-A6A7-549C7CB1EC28}"/>
              </a:ext>
            </a:extLst>
          </p:cNvPr>
          <p:cNvSpPr/>
          <p:nvPr/>
        </p:nvSpPr>
        <p:spPr>
          <a:xfrm>
            <a:off x="6456221" y="2173706"/>
            <a:ext cx="3423501" cy="479202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Open Ended Response Q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E2E6E313-83F3-4F1F-AB97-1FDF81131324}"/>
              </a:ext>
            </a:extLst>
          </p:cNvPr>
          <p:cNvSpPr/>
          <p:nvPr/>
        </p:nvSpPr>
        <p:spPr>
          <a:xfrm>
            <a:off x="6487649" y="2813364"/>
            <a:ext cx="3423501" cy="479202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Fixed Alternative Q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1E7D6C84-5210-450F-9F62-A9EB645BA309}"/>
              </a:ext>
            </a:extLst>
          </p:cNvPr>
          <p:cNvSpPr/>
          <p:nvPr/>
        </p:nvSpPr>
        <p:spPr>
          <a:xfrm>
            <a:off x="5608949" y="3694083"/>
            <a:ext cx="5668304" cy="51101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simple-dichotomy (dichotomous) question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953969A7-0B79-4FCE-8C73-7EA9F25BAF17}"/>
              </a:ext>
            </a:extLst>
          </p:cNvPr>
          <p:cNvSpPr/>
          <p:nvPr/>
        </p:nvSpPr>
        <p:spPr>
          <a:xfrm>
            <a:off x="5608949" y="4255585"/>
            <a:ext cx="5668304" cy="51101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determinant-choice question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68286044-BC81-4D79-B729-0A332C259EA2}"/>
              </a:ext>
            </a:extLst>
          </p:cNvPr>
          <p:cNvSpPr/>
          <p:nvPr/>
        </p:nvSpPr>
        <p:spPr>
          <a:xfrm>
            <a:off x="5608949" y="4834862"/>
            <a:ext cx="5668304" cy="51101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 frequency-determination question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2902E235-4940-42C1-B295-226723E78C48}"/>
              </a:ext>
            </a:extLst>
          </p:cNvPr>
          <p:cNvSpPr/>
          <p:nvPr/>
        </p:nvSpPr>
        <p:spPr>
          <a:xfrm>
            <a:off x="5608949" y="5396827"/>
            <a:ext cx="5668304" cy="51101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 checklist question</a:t>
            </a:r>
          </a:p>
        </p:txBody>
      </p:sp>
    </p:spTree>
    <p:extLst>
      <p:ext uri="{BB962C8B-B14F-4D97-AF65-F5344CB8AC3E}">
        <p14:creationId xmlns:p14="http://schemas.microsoft.com/office/powerpoint/2010/main" val="102521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8AA6-789E-43A3-8B22-77F7FE151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30307"/>
            <a:ext cx="10134600" cy="396934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Complexity: Use Simple, Conversational 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Leading and Loaded Questions</a:t>
            </a:r>
          </a:p>
          <a:p>
            <a:pPr marL="617220" lvl="1" indent="-342900"/>
            <a:r>
              <a:rPr lang="en-US" dirty="0"/>
              <a:t>To control Leading Questions – Use split ballot technique (reverse wording)</a:t>
            </a:r>
          </a:p>
          <a:p>
            <a:pPr marL="617220" lvl="1" indent="-342900"/>
            <a:r>
              <a:rPr lang="en-US" dirty="0"/>
              <a:t>Use </a:t>
            </a:r>
            <a:r>
              <a:rPr lang="en-US" dirty="0" err="1"/>
              <a:t>Counterbiasing</a:t>
            </a:r>
            <a:r>
              <a:rPr lang="en-US" dirty="0"/>
              <a:t> statement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Ambiguity: Be as Specific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Double-Barreled Items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Making Assumptions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Burdensome Questions That May Tax the Respondent’s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Make Certain Questions Generate Variance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F63AB77-0E3F-40B2-855D-C6751FA6BB72}"/>
              </a:ext>
            </a:extLst>
          </p:cNvPr>
          <p:cNvSpPr txBox="1">
            <a:spLocks/>
          </p:cNvSpPr>
          <p:nvPr/>
        </p:nvSpPr>
        <p:spPr>
          <a:xfrm>
            <a:off x="160256" y="723901"/>
            <a:ext cx="11896626" cy="5110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How questions should be phrased? Guidelines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24F3E1D-F1C0-4804-AEA9-C96CA3956858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62519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8AA6-789E-43A3-8B22-77F7FE151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30307"/>
            <a:ext cx="10134600" cy="396934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Avoid order bias – use funnel technique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 filter questions – pivot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F63AB77-0E3F-40B2-855D-C6751FA6BB72}"/>
              </a:ext>
            </a:extLst>
          </p:cNvPr>
          <p:cNvSpPr txBox="1">
            <a:spLocks/>
          </p:cNvSpPr>
          <p:nvPr/>
        </p:nvSpPr>
        <p:spPr>
          <a:xfrm>
            <a:off x="160256" y="723901"/>
            <a:ext cx="11896626" cy="5110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What Is the Best Question Sequence?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24F3E1D-F1C0-4804-AEA9-C96CA3956858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84973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8AA6-789E-43A3-8B22-77F7FE151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646" y="1332344"/>
            <a:ext cx="10134600" cy="45499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multiple-grid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Layout Issues (Web Questionnaire)</a:t>
            </a:r>
          </a:p>
          <a:p>
            <a:pPr marL="617220" lvl="1" indent="-342900"/>
            <a:r>
              <a:rPr lang="en-US" dirty="0"/>
              <a:t>Push Button</a:t>
            </a:r>
          </a:p>
          <a:p>
            <a:pPr marL="617220" lvl="1" indent="-342900"/>
            <a:r>
              <a:rPr lang="en-US" dirty="0"/>
              <a:t>Status Bar</a:t>
            </a:r>
          </a:p>
          <a:p>
            <a:pPr marL="617220" lvl="1" indent="-342900"/>
            <a:r>
              <a:rPr lang="en-US" dirty="0"/>
              <a:t>Radio Button</a:t>
            </a:r>
          </a:p>
          <a:p>
            <a:pPr marL="617220" lvl="1" indent="-342900"/>
            <a:r>
              <a:rPr lang="en-US" dirty="0"/>
              <a:t>Drop-Down Box</a:t>
            </a:r>
          </a:p>
          <a:p>
            <a:pPr marL="617220" lvl="1" indent="-342900"/>
            <a:r>
              <a:rPr lang="en-US" dirty="0"/>
              <a:t>Check Boxes</a:t>
            </a:r>
          </a:p>
          <a:p>
            <a:pPr marL="617220" lvl="1" indent="-342900"/>
            <a:r>
              <a:rPr lang="en-US" dirty="0"/>
              <a:t>Open Ended Boxes</a:t>
            </a:r>
          </a:p>
          <a:p>
            <a:pPr marL="617220" lvl="1" indent="-342900"/>
            <a:r>
              <a:rPr lang="en-US" dirty="0"/>
              <a:t>Pop – up Boxes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Make Questionnaires Interactive</a:t>
            </a:r>
          </a:p>
          <a:p>
            <a:pPr marL="617220" lvl="1" indent="-342900"/>
            <a:r>
              <a:rPr lang="en-US" dirty="0"/>
              <a:t>Variable Piping Software, Error Trapping, Forced Answering Software, Interactive Help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F63AB77-0E3F-40B2-855D-C6751FA6BB72}"/>
              </a:ext>
            </a:extLst>
          </p:cNvPr>
          <p:cNvSpPr txBox="1">
            <a:spLocks/>
          </p:cNvSpPr>
          <p:nvPr/>
        </p:nvSpPr>
        <p:spPr>
          <a:xfrm>
            <a:off x="160256" y="723901"/>
            <a:ext cx="11896626" cy="5110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What Is the Best Layout?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24F3E1D-F1C0-4804-AEA9-C96CA3956858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04781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8AA6-789E-43A3-8B22-77F7FE151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646" y="1332344"/>
            <a:ext cx="10134600" cy="45499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preliminary tabulation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the questionnaire format be followed by the interviewer?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Does the questionnaire flow naturally and conversationally?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Are the questions clear and easy to understand?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 respondents answer the questions easily?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alternative forms of questions work best?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F63AB77-0E3F-40B2-855D-C6751FA6BB72}"/>
              </a:ext>
            </a:extLst>
          </p:cNvPr>
          <p:cNvSpPr txBox="1">
            <a:spLocks/>
          </p:cNvSpPr>
          <p:nvPr/>
        </p:nvSpPr>
        <p:spPr>
          <a:xfrm>
            <a:off x="160256" y="723901"/>
            <a:ext cx="11896626" cy="5110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How Much Pretesting and Revising Are Necessary?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24F3E1D-F1C0-4804-AEA9-C96CA3956858}"/>
              </a:ext>
            </a:extLst>
          </p:cNvPr>
          <p:cNvSpPr txBox="1">
            <a:spLocks/>
          </p:cNvSpPr>
          <p:nvPr/>
        </p:nvSpPr>
        <p:spPr>
          <a:xfrm>
            <a:off x="-98107" y="6213834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4840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3C2441"/>
      </a:dk2>
      <a:lt2>
        <a:srgbClr val="E3E8E2"/>
      </a:lt2>
      <a:accent1>
        <a:srgbClr val="BF96C6"/>
      </a:accent1>
      <a:accent2>
        <a:srgbClr val="BA7FAA"/>
      </a:accent2>
      <a:accent3>
        <a:srgbClr val="C696A6"/>
      </a:accent3>
      <a:accent4>
        <a:srgbClr val="BA847F"/>
      </a:accent4>
      <a:accent5>
        <a:srgbClr val="BB9F81"/>
      </a:accent5>
      <a:accent6>
        <a:srgbClr val="A9A574"/>
      </a:accent6>
      <a:hlink>
        <a:srgbClr val="609057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402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Bembo</vt:lpstr>
      <vt:lpstr>Cavolini</vt:lpstr>
      <vt:lpstr>Garamond</vt:lpstr>
      <vt:lpstr>AdornVTI</vt:lpstr>
      <vt:lpstr>Questionnaire Design</vt:lpstr>
      <vt:lpstr>Questionnaire Quality and Design: Basic Considerations</vt:lpstr>
      <vt:lpstr>What should be asked?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Design</dc:title>
  <dc:creator>sudhasies@gmail.com</dc:creator>
  <cp:lastModifiedBy>acer</cp:lastModifiedBy>
  <cp:revision>10</cp:revision>
  <dcterms:created xsi:type="dcterms:W3CDTF">2021-10-07T15:53:54Z</dcterms:created>
  <dcterms:modified xsi:type="dcterms:W3CDTF">2022-11-24T03:30:02Z</dcterms:modified>
</cp:coreProperties>
</file>